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6858000" cx="12192000"/>
  <p:notesSz cx="6858000" cy="9144000"/>
  <p:embeddedFontLst>
    <p:embeddedFont>
      <p:font typeface="Roboto Mono"/>
      <p:regular r:id="rId26"/>
      <p:bold r:id="rId27"/>
      <p:italic r:id="rId28"/>
      <p:boldItalic r:id="rId29"/>
    </p:embeddedFont>
    <p:embeddedFont>
      <p:font typeface="Century Gothic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4" roundtripDataSignature="AMtx7mi16AR6upG6xO3W2IGA74PNmsQLa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Mono-regular.fntdata"/><Relationship Id="rId25" Type="http://schemas.openxmlformats.org/officeDocument/2006/relationships/slide" Target="slides/slide21.xml"/><Relationship Id="rId28" Type="http://schemas.openxmlformats.org/officeDocument/2006/relationships/font" Target="fonts/RobotoMono-italic.fntdata"/><Relationship Id="rId27" Type="http://schemas.openxmlformats.org/officeDocument/2006/relationships/font" Target="fonts/RobotoMon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Mon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CenturyGothic-bold.fntdata"/><Relationship Id="rId30" Type="http://schemas.openxmlformats.org/officeDocument/2006/relationships/font" Target="fonts/CenturyGothic-regular.fntdata"/><Relationship Id="rId11" Type="http://schemas.openxmlformats.org/officeDocument/2006/relationships/slide" Target="slides/slide7.xml"/><Relationship Id="rId33" Type="http://schemas.openxmlformats.org/officeDocument/2006/relationships/font" Target="fonts/CenturyGothic-boldItalic.fntdata"/><Relationship Id="rId10" Type="http://schemas.openxmlformats.org/officeDocument/2006/relationships/slide" Target="slides/slide6.xml"/><Relationship Id="rId32" Type="http://schemas.openxmlformats.org/officeDocument/2006/relationships/font" Target="fonts/CenturyGothic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customschemas.google.com/relationships/presentationmetadata" Target="meta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2" name="Google Shape;14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984c69527c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4" name="Google Shape;234;g3984c69527c_0_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984c69527c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3" name="Google Shape;243;g3984c69527c_0_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984c69527c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2" name="Google Shape;252;g3984c69527c_0_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984c69527c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4" name="Google Shape;264;g3984c69527c_0_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984c69527c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6" name="Google Shape;276;g3984c69527c_0_7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984c69527c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4" name="Google Shape;284;g3984c69527c_0_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984c69527c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8" name="Google Shape;298;g3984c69527c_0_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984c69527c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0" name="Google Shape;310;g3984c69527c_0_9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984c69527c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20" name="Google Shape;320;g3984c69527c_0_1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984c69527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32" name="Google Shape;332;g3984c69527c_0_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8" name="Google Shape;148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984c69527c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40" name="Google Shape;340;g3984c69527c_0_1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984c69527c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50" name="Google Shape;350;g3984c69527c_0_19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7" name="Google Shape;167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8" name="Google Shape;178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9" name="Google Shape;189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984c69527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8" name="Google Shape;198;g3984c69527c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984c69527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9" name="Google Shape;209;g3984c69527c_0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85823c9a0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7" name="Google Shape;217;g385823c9a0d_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984c69527c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5" name="Google Shape;225;g3984c69527c_0_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13" name="Google Shape;13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9"/>
          <p:cNvSpPr txBox="1"/>
          <p:nvPr>
            <p:ph type="ctrTitle"/>
          </p:nvPr>
        </p:nvSpPr>
        <p:spPr>
          <a:xfrm>
            <a:off x="1371600" y="1803405"/>
            <a:ext cx="9448800" cy="18250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9"/>
          <p:cNvSpPr txBox="1"/>
          <p:nvPr>
            <p:ph idx="1" type="subTitle"/>
          </p:nvPr>
        </p:nvSpPr>
        <p:spPr>
          <a:xfrm>
            <a:off x="1371600" y="3632201"/>
            <a:ext cx="9448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19"/>
          <p:cNvSpPr txBox="1"/>
          <p:nvPr>
            <p:ph idx="10" type="dt"/>
          </p:nvPr>
        </p:nvSpPr>
        <p:spPr>
          <a:xfrm>
            <a:off x="7909561" y="4314328"/>
            <a:ext cx="2910840" cy="37464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9"/>
          <p:cNvSpPr txBox="1"/>
          <p:nvPr>
            <p:ph idx="11" type="ftr"/>
          </p:nvPr>
        </p:nvSpPr>
        <p:spPr>
          <a:xfrm>
            <a:off x="1371600" y="4323845"/>
            <a:ext cx="640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9"/>
          <p:cNvSpPr txBox="1"/>
          <p:nvPr>
            <p:ph idx="12" type="sldNum"/>
          </p:nvPr>
        </p:nvSpPr>
        <p:spPr>
          <a:xfrm>
            <a:off x="8077200" y="14308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panorámica con descripción">
  <p:cSld name="Imagen panorámica con descripción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8"/>
          <p:cNvSpPr txBox="1"/>
          <p:nvPr>
            <p:ph type="title"/>
          </p:nvPr>
        </p:nvSpPr>
        <p:spPr>
          <a:xfrm>
            <a:off x="685777" y="4697360"/>
            <a:ext cx="10822034" cy="81935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8"/>
          <p:cNvSpPr/>
          <p:nvPr>
            <p:ph idx="2" type="pic"/>
          </p:nvPr>
        </p:nvSpPr>
        <p:spPr>
          <a:xfrm>
            <a:off x="681727" y="941439"/>
            <a:ext cx="10821840" cy="3478161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28"/>
          <p:cNvSpPr txBox="1"/>
          <p:nvPr>
            <p:ph idx="1" type="body"/>
          </p:nvPr>
        </p:nvSpPr>
        <p:spPr>
          <a:xfrm>
            <a:off x="685800" y="5516715"/>
            <a:ext cx="10820400" cy="7019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5" name="Google Shape;75;p28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8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descripción" showMasterSp="0">
  <p:cSld name="Título y descripción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79" name="Google Shape;79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29"/>
          <p:cNvSpPr txBox="1"/>
          <p:nvPr>
            <p:ph type="title"/>
          </p:nvPr>
        </p:nvSpPr>
        <p:spPr>
          <a:xfrm>
            <a:off x="685800" y="753532"/>
            <a:ext cx="10820400" cy="28024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9"/>
          <p:cNvSpPr txBox="1"/>
          <p:nvPr>
            <p:ph idx="1" type="body"/>
          </p:nvPr>
        </p:nvSpPr>
        <p:spPr>
          <a:xfrm>
            <a:off x="1024467" y="3649133"/>
            <a:ext cx="10130516" cy="999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2" name="Google Shape;82;p29"/>
          <p:cNvSpPr txBox="1"/>
          <p:nvPr>
            <p:ph idx="10" type="dt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9"/>
          <p:cNvSpPr txBox="1"/>
          <p:nvPr>
            <p:ph idx="11" type="ftr"/>
          </p:nvPr>
        </p:nvSpPr>
        <p:spPr>
          <a:xfrm>
            <a:off x="685800" y="379941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9"/>
          <p:cNvSpPr txBox="1"/>
          <p:nvPr>
            <p:ph idx="12" type="sldNum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 con descripción" showMasterSp="0">
  <p:cSld name="Cita con descripció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86" name="Google Shape;86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30"/>
          <p:cNvSpPr txBox="1"/>
          <p:nvPr>
            <p:ph type="title"/>
          </p:nvPr>
        </p:nvSpPr>
        <p:spPr>
          <a:xfrm>
            <a:off x="1024467" y="753533"/>
            <a:ext cx="10151533" cy="26044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30"/>
          <p:cNvSpPr txBox="1"/>
          <p:nvPr>
            <p:ph idx="1" type="body"/>
          </p:nvPr>
        </p:nvSpPr>
        <p:spPr>
          <a:xfrm>
            <a:off x="1303865" y="3365556"/>
            <a:ext cx="9592736" cy="444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9" name="Google Shape;89;p30"/>
          <p:cNvSpPr txBox="1"/>
          <p:nvPr>
            <p:ph idx="2" type="body"/>
          </p:nvPr>
        </p:nvSpPr>
        <p:spPr>
          <a:xfrm>
            <a:off x="1024467" y="3959862"/>
            <a:ext cx="10151533" cy="6798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90" name="Google Shape;90;p30"/>
          <p:cNvSpPr txBox="1"/>
          <p:nvPr>
            <p:ph idx="10" type="dt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30"/>
          <p:cNvSpPr txBox="1"/>
          <p:nvPr>
            <p:ph idx="11" type="ftr"/>
          </p:nvPr>
        </p:nvSpPr>
        <p:spPr>
          <a:xfrm>
            <a:off x="685800" y="379941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30"/>
          <p:cNvSpPr txBox="1"/>
          <p:nvPr>
            <p:ph idx="12" type="sldNum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  <p:sp>
        <p:nvSpPr>
          <p:cNvPr id="93" name="Google Shape;93;p30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entury Gothic"/>
              <a:buNone/>
            </a:pPr>
            <a:r>
              <a:rPr b="0" i="0" lang="es-CL" sz="8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94" name="Google Shape;94;p30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entury Gothic"/>
              <a:buNone/>
            </a:pPr>
            <a:r>
              <a:rPr b="0" i="0" lang="es-CL" sz="8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rjeta de nombre" showMasterSp="0">
  <p:cSld name="Tarjeta de nombre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96" name="Google Shape;96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31"/>
          <p:cNvSpPr txBox="1"/>
          <p:nvPr>
            <p:ph type="title"/>
          </p:nvPr>
        </p:nvSpPr>
        <p:spPr>
          <a:xfrm>
            <a:off x="1024495" y="1124701"/>
            <a:ext cx="10146186" cy="25118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31"/>
          <p:cNvSpPr txBox="1"/>
          <p:nvPr>
            <p:ph idx="1" type="body"/>
          </p:nvPr>
        </p:nvSpPr>
        <p:spPr>
          <a:xfrm>
            <a:off x="1024467" y="3648315"/>
            <a:ext cx="10144654" cy="9998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99" name="Google Shape;99;p31"/>
          <p:cNvSpPr txBox="1"/>
          <p:nvPr>
            <p:ph idx="10" type="dt"/>
          </p:nvPr>
        </p:nvSpPr>
        <p:spPr>
          <a:xfrm>
            <a:off x="7814452" y="378883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31"/>
          <p:cNvSpPr txBox="1"/>
          <p:nvPr>
            <p:ph idx="11" type="ftr"/>
          </p:nvPr>
        </p:nvSpPr>
        <p:spPr>
          <a:xfrm>
            <a:off x="685800" y="378883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31"/>
          <p:cNvSpPr txBox="1"/>
          <p:nvPr>
            <p:ph idx="12" type="sldNum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umna 3">
  <p:cSld name="Columna 3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2"/>
          <p:cNvSpPr txBox="1"/>
          <p:nvPr>
            <p:ph type="title"/>
          </p:nvPr>
        </p:nvSpPr>
        <p:spPr>
          <a:xfrm>
            <a:off x="2895600" y="761999"/>
            <a:ext cx="8610599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32"/>
          <p:cNvSpPr txBox="1"/>
          <p:nvPr>
            <p:ph idx="1" type="body"/>
          </p:nvPr>
        </p:nvSpPr>
        <p:spPr>
          <a:xfrm>
            <a:off x="685800" y="2202080"/>
            <a:ext cx="3456432" cy="617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5" name="Google Shape;105;p32"/>
          <p:cNvSpPr txBox="1"/>
          <p:nvPr>
            <p:ph idx="2" type="body"/>
          </p:nvPr>
        </p:nvSpPr>
        <p:spPr>
          <a:xfrm>
            <a:off x="685799" y="2904565"/>
            <a:ext cx="3456432" cy="3314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06" name="Google Shape;106;p32"/>
          <p:cNvSpPr txBox="1"/>
          <p:nvPr>
            <p:ph idx="3" type="body"/>
          </p:nvPr>
        </p:nvSpPr>
        <p:spPr>
          <a:xfrm>
            <a:off x="4368800" y="2201333"/>
            <a:ext cx="3456432" cy="6265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7" name="Google Shape;107;p32"/>
          <p:cNvSpPr txBox="1"/>
          <p:nvPr>
            <p:ph idx="4" type="body"/>
          </p:nvPr>
        </p:nvSpPr>
        <p:spPr>
          <a:xfrm>
            <a:off x="4366858" y="2904067"/>
            <a:ext cx="3456432" cy="33146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08" name="Google Shape;108;p32"/>
          <p:cNvSpPr txBox="1"/>
          <p:nvPr>
            <p:ph idx="5" type="body"/>
          </p:nvPr>
        </p:nvSpPr>
        <p:spPr>
          <a:xfrm>
            <a:off x="8051800" y="2192866"/>
            <a:ext cx="3456432" cy="6265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9" name="Google Shape;109;p32"/>
          <p:cNvSpPr txBox="1"/>
          <p:nvPr>
            <p:ph idx="6" type="body"/>
          </p:nvPr>
        </p:nvSpPr>
        <p:spPr>
          <a:xfrm>
            <a:off x="8051801" y="2904565"/>
            <a:ext cx="3456432" cy="3314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10" name="Google Shape;110;p32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32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32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umna de imagen 3">
  <p:cSld name="Columna de imagen 3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3"/>
          <p:cNvSpPr txBox="1"/>
          <p:nvPr>
            <p:ph type="title"/>
          </p:nvPr>
        </p:nvSpPr>
        <p:spPr>
          <a:xfrm>
            <a:off x="2895600" y="762000"/>
            <a:ext cx="8610599" cy="12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33"/>
          <p:cNvSpPr txBox="1"/>
          <p:nvPr>
            <p:ph idx="1" type="body"/>
          </p:nvPr>
        </p:nvSpPr>
        <p:spPr>
          <a:xfrm>
            <a:off x="688618" y="4191000"/>
            <a:ext cx="3451582" cy="68276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6" name="Google Shape;116;p33"/>
          <p:cNvSpPr/>
          <p:nvPr>
            <p:ph idx="2" type="pic"/>
          </p:nvPr>
        </p:nvSpPr>
        <p:spPr>
          <a:xfrm>
            <a:off x="688618" y="2362200"/>
            <a:ext cx="3451582" cy="1524000"/>
          </a:xfrm>
          <a:prstGeom prst="roundRect">
            <a:avLst>
              <a:gd fmla="val 0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17" name="Google Shape;117;p33"/>
          <p:cNvSpPr txBox="1"/>
          <p:nvPr>
            <p:ph idx="3" type="body"/>
          </p:nvPr>
        </p:nvSpPr>
        <p:spPr>
          <a:xfrm>
            <a:off x="688618" y="4873764"/>
            <a:ext cx="3451582" cy="13449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18" name="Google Shape;118;p33"/>
          <p:cNvSpPr txBox="1"/>
          <p:nvPr>
            <p:ph idx="4" type="body"/>
          </p:nvPr>
        </p:nvSpPr>
        <p:spPr>
          <a:xfrm>
            <a:off x="4374263" y="4191000"/>
            <a:ext cx="3448935" cy="68276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9" name="Google Shape;119;p33"/>
          <p:cNvSpPr/>
          <p:nvPr>
            <p:ph idx="5" type="pic"/>
          </p:nvPr>
        </p:nvSpPr>
        <p:spPr>
          <a:xfrm>
            <a:off x="4374263" y="2362200"/>
            <a:ext cx="3448936" cy="1524000"/>
          </a:xfrm>
          <a:prstGeom prst="roundRect">
            <a:avLst>
              <a:gd fmla="val 0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20" name="Google Shape;120;p33"/>
          <p:cNvSpPr txBox="1"/>
          <p:nvPr>
            <p:ph idx="6" type="body"/>
          </p:nvPr>
        </p:nvSpPr>
        <p:spPr>
          <a:xfrm>
            <a:off x="4374264" y="4873763"/>
            <a:ext cx="3448935" cy="13449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21" name="Google Shape;121;p33"/>
          <p:cNvSpPr txBox="1"/>
          <p:nvPr>
            <p:ph idx="7" type="body"/>
          </p:nvPr>
        </p:nvSpPr>
        <p:spPr>
          <a:xfrm>
            <a:off x="8049731" y="4191000"/>
            <a:ext cx="3456469" cy="68276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2" name="Google Shape;122;p33"/>
          <p:cNvSpPr/>
          <p:nvPr>
            <p:ph idx="8" type="pic"/>
          </p:nvPr>
        </p:nvSpPr>
        <p:spPr>
          <a:xfrm>
            <a:off x="8049855" y="2362200"/>
            <a:ext cx="3447878" cy="1524000"/>
          </a:xfrm>
          <a:prstGeom prst="roundRect">
            <a:avLst>
              <a:gd fmla="val 0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23" name="Google Shape;123;p33"/>
          <p:cNvSpPr txBox="1"/>
          <p:nvPr>
            <p:ph idx="9" type="body"/>
          </p:nvPr>
        </p:nvSpPr>
        <p:spPr>
          <a:xfrm>
            <a:off x="8049731" y="4873761"/>
            <a:ext cx="3452445" cy="13449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24" name="Google Shape;124;p33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33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33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4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34"/>
          <p:cNvSpPr txBox="1"/>
          <p:nvPr>
            <p:ph idx="1" type="body"/>
          </p:nvPr>
        </p:nvSpPr>
        <p:spPr>
          <a:xfrm rot="5400000">
            <a:off x="4083938" y="-1203579"/>
            <a:ext cx="4024125" cy="108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0" name="Google Shape;130;p34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34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34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showMasterSp="0" type="vertTitleAndTx">
  <p:cSld name="VERTICAL_TITLE_AND_VERTICAL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134" name="Google Shape;134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35"/>
          <p:cNvSpPr txBox="1"/>
          <p:nvPr>
            <p:ph type="title"/>
          </p:nvPr>
        </p:nvSpPr>
        <p:spPr>
          <a:xfrm rot="5400000">
            <a:off x="8525934" y="1667933"/>
            <a:ext cx="3903133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35"/>
          <p:cNvSpPr txBox="1"/>
          <p:nvPr>
            <p:ph idx="1" type="body"/>
          </p:nvPr>
        </p:nvSpPr>
        <p:spPr>
          <a:xfrm rot="5400000">
            <a:off x="3175000" y="-1405467"/>
            <a:ext cx="3903133" cy="8204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7" name="Google Shape;137;p35"/>
          <p:cNvSpPr txBox="1"/>
          <p:nvPr>
            <p:ph idx="10" type="dt"/>
          </p:nvPr>
        </p:nvSpPr>
        <p:spPr>
          <a:xfrm>
            <a:off x="7814452" y="379941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35"/>
          <p:cNvSpPr txBox="1"/>
          <p:nvPr>
            <p:ph idx="11" type="ftr"/>
          </p:nvPr>
        </p:nvSpPr>
        <p:spPr>
          <a:xfrm>
            <a:off x="685800" y="381000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35"/>
          <p:cNvSpPr txBox="1"/>
          <p:nvPr>
            <p:ph idx="12" type="sldNum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0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0"/>
          <p:cNvSpPr txBox="1"/>
          <p:nvPr>
            <p:ph idx="1" type="body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20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0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0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showMasterSp="0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26" name="Google Shape;26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1"/>
          <p:cNvSpPr txBox="1"/>
          <p:nvPr>
            <p:ph type="title"/>
          </p:nvPr>
        </p:nvSpPr>
        <p:spPr>
          <a:xfrm>
            <a:off x="685800" y="753533"/>
            <a:ext cx="10820399" cy="28019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1"/>
          <p:cNvSpPr txBox="1"/>
          <p:nvPr>
            <p:ph idx="1" type="body"/>
          </p:nvPr>
        </p:nvSpPr>
        <p:spPr>
          <a:xfrm>
            <a:off x="1024467" y="3641725"/>
            <a:ext cx="10490200" cy="955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21"/>
          <p:cNvSpPr txBox="1"/>
          <p:nvPr>
            <p:ph idx="10" type="dt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1"/>
          <p:cNvSpPr txBox="1"/>
          <p:nvPr>
            <p:ph idx="11" type="ftr"/>
          </p:nvPr>
        </p:nvSpPr>
        <p:spPr>
          <a:xfrm>
            <a:off x="685800" y="381001"/>
            <a:ext cx="6991492" cy="3640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1"/>
          <p:cNvSpPr txBox="1"/>
          <p:nvPr>
            <p:ph idx="12" type="sldNum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2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2"/>
          <p:cNvSpPr txBox="1"/>
          <p:nvPr>
            <p:ph idx="1" type="body"/>
          </p:nvPr>
        </p:nvSpPr>
        <p:spPr>
          <a:xfrm>
            <a:off x="685800" y="2194559"/>
            <a:ext cx="5334000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22"/>
          <p:cNvSpPr txBox="1"/>
          <p:nvPr>
            <p:ph idx="2" type="body"/>
          </p:nvPr>
        </p:nvSpPr>
        <p:spPr>
          <a:xfrm>
            <a:off x="6172200" y="2194559"/>
            <a:ext cx="5334000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2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2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2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3"/>
          <p:cNvSpPr txBox="1"/>
          <p:nvPr>
            <p:ph type="title"/>
          </p:nvPr>
        </p:nvSpPr>
        <p:spPr>
          <a:xfrm>
            <a:off x="2895600" y="762000"/>
            <a:ext cx="86106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3"/>
          <p:cNvSpPr txBox="1"/>
          <p:nvPr>
            <p:ph idx="1" type="body"/>
          </p:nvPr>
        </p:nvSpPr>
        <p:spPr>
          <a:xfrm>
            <a:off x="914409" y="2183802"/>
            <a:ext cx="5079991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2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23"/>
          <p:cNvSpPr txBox="1"/>
          <p:nvPr>
            <p:ph idx="2" type="body"/>
          </p:nvPr>
        </p:nvSpPr>
        <p:spPr>
          <a:xfrm>
            <a:off x="685800" y="3132666"/>
            <a:ext cx="5311775" cy="30860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23"/>
          <p:cNvSpPr txBox="1"/>
          <p:nvPr>
            <p:ph idx="3" type="body"/>
          </p:nvPr>
        </p:nvSpPr>
        <p:spPr>
          <a:xfrm>
            <a:off x="6400800" y="2183802"/>
            <a:ext cx="510540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2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23"/>
          <p:cNvSpPr txBox="1"/>
          <p:nvPr>
            <p:ph idx="4" type="body"/>
          </p:nvPr>
        </p:nvSpPr>
        <p:spPr>
          <a:xfrm>
            <a:off x="6172200" y="3132666"/>
            <a:ext cx="5334000" cy="30860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23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3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3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4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4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4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4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5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5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6"/>
          <p:cNvSpPr txBox="1"/>
          <p:nvPr>
            <p:ph type="title"/>
          </p:nvPr>
        </p:nvSpPr>
        <p:spPr>
          <a:xfrm>
            <a:off x="685800" y="1524000"/>
            <a:ext cx="41148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6"/>
          <p:cNvSpPr txBox="1"/>
          <p:nvPr>
            <p:ph idx="1" type="body"/>
          </p:nvPr>
        </p:nvSpPr>
        <p:spPr>
          <a:xfrm>
            <a:off x="4995582" y="746759"/>
            <a:ext cx="6510618" cy="54719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26"/>
          <p:cNvSpPr txBox="1"/>
          <p:nvPr>
            <p:ph idx="2" type="body"/>
          </p:nvPr>
        </p:nvSpPr>
        <p:spPr>
          <a:xfrm>
            <a:off x="685800" y="3124199"/>
            <a:ext cx="4114800" cy="30944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1" name="Google Shape;61;p26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26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7"/>
          <p:cNvSpPr txBox="1"/>
          <p:nvPr>
            <p:ph type="title"/>
          </p:nvPr>
        </p:nvSpPr>
        <p:spPr>
          <a:xfrm>
            <a:off x="685800" y="1524000"/>
            <a:ext cx="687324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7"/>
          <p:cNvSpPr/>
          <p:nvPr>
            <p:ph idx="2" type="pic"/>
          </p:nvPr>
        </p:nvSpPr>
        <p:spPr>
          <a:xfrm>
            <a:off x="7861238" y="751241"/>
            <a:ext cx="3644962" cy="5467443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27"/>
          <p:cNvSpPr txBox="1"/>
          <p:nvPr>
            <p:ph idx="1" type="body"/>
          </p:nvPr>
        </p:nvSpPr>
        <p:spPr>
          <a:xfrm>
            <a:off x="685800" y="3124199"/>
            <a:ext cx="6873240" cy="30944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8" name="Google Shape;68;p27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7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TOP.png" id="6" name="Google Shape;6;p1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12192000" cy="14414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8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  <a:defRPr b="0" i="0" sz="4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18"/>
          <p:cNvSpPr txBox="1"/>
          <p:nvPr>
            <p:ph idx="1" type="body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" name="Google Shape;9;p18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" name="Google Shape;10;p18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" name="Google Shape;11;p18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Font typeface="Century Gothic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Font typeface="Century Gothic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Font typeface="Century Gothic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Font typeface="Century Gothic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Font typeface="Century Gothic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Font typeface="Century Gothic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Font typeface="Century Gothic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Font typeface="Century Gothic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Font typeface="Century Gothic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spd="slow">
    <p:wipe dir="l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Relationship Id="rId4" Type="http://schemas.openxmlformats.org/officeDocument/2006/relationships/image" Target="../media/image13.png"/><Relationship Id="rId5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Relationship Id="rId4" Type="http://schemas.openxmlformats.org/officeDocument/2006/relationships/image" Target="../media/image2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Relationship Id="rId4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Relationship Id="rId4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jpg"/><Relationship Id="rId4" Type="http://schemas.openxmlformats.org/officeDocument/2006/relationships/image" Target="../media/image22.png"/><Relationship Id="rId5" Type="http://schemas.openxmlformats.org/officeDocument/2006/relationships/image" Target="../media/image17.png"/><Relationship Id="rId6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jpg"/><Relationship Id="rId4" Type="http://schemas.openxmlformats.org/officeDocument/2006/relationships/image" Target="../media/image16.png"/><Relationship Id="rId5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jpg"/><Relationship Id="rId4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jpg"/><Relationship Id="rId4" Type="http://schemas.openxmlformats.org/officeDocument/2006/relationships/image" Target="../media/image14.png"/><Relationship Id="rId5" Type="http://schemas.openxmlformats.org/officeDocument/2006/relationships/image" Target="../media/image11.png"/><Relationship Id="rId6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jpg"/><Relationship Id="rId4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Relationship Id="rId4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Relationship Id="rId4" Type="http://schemas.openxmlformats.org/officeDocument/2006/relationships/image" Target="../media/image10.png"/><Relationship Id="rId5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44" name="Google Shape;14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"/>
          <p:cNvSpPr txBox="1"/>
          <p:nvPr/>
        </p:nvSpPr>
        <p:spPr>
          <a:xfrm>
            <a:off x="1" y="2707792"/>
            <a:ext cx="121920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0" i="0" lang="es-CL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PROYECTO i-TEC</a:t>
            </a:r>
            <a:endParaRPr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s-CL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PRESENTACIÓN CAPSTONE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0" i="0" lang="es-CL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PRESENTACIÓN CAPSTONE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wipe dir="l"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36" name="Google Shape;236;g3984c69527c_0_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13200" y="0"/>
            <a:ext cx="1977400" cy="49435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g3984c69527c_0_45"/>
          <p:cNvSpPr txBox="1"/>
          <p:nvPr/>
        </p:nvSpPr>
        <p:spPr>
          <a:xfrm>
            <a:off x="171899" y="42647"/>
            <a:ext cx="374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b="0" i="0" lang="es-CL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PROYECTO “i-TEC”</a:t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238" name="Google Shape;238;g3984c69527c_0_45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39" name="Google Shape;239;g3984c69527c_0_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03550" y="2211197"/>
            <a:ext cx="10183525" cy="462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g3984c69527c_0_4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44417" y="1075392"/>
            <a:ext cx="10147350" cy="12093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45" name="Google Shape;245;g3984c69527c_0_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13200" y="0"/>
            <a:ext cx="1977400" cy="49435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g3984c69527c_0_51"/>
          <p:cNvSpPr txBox="1"/>
          <p:nvPr/>
        </p:nvSpPr>
        <p:spPr>
          <a:xfrm>
            <a:off x="171899" y="42647"/>
            <a:ext cx="374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b="0" i="0" lang="es-CL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PROYECTO “i-TEC”</a:t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247" name="Google Shape;247;g3984c69527c_0_51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48" name="Google Shape;248;g3984c69527c_0_51"/>
          <p:cNvSpPr txBox="1"/>
          <p:nvPr/>
        </p:nvSpPr>
        <p:spPr>
          <a:xfrm>
            <a:off x="92400" y="738230"/>
            <a:ext cx="12192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CL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Arquitectura del software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9" name="Google Shape;249;g3984c69527c_0_51"/>
          <p:cNvPicPr preferRelativeResize="0"/>
          <p:nvPr/>
        </p:nvPicPr>
        <p:blipFill rotWithShape="1">
          <a:blip r:embed="rId4">
            <a:alphaModFix/>
          </a:blip>
          <a:srcRect b="0" l="4253" r="6196" t="12823"/>
          <a:stretch/>
        </p:blipFill>
        <p:spPr>
          <a:xfrm>
            <a:off x="1535500" y="1754025"/>
            <a:ext cx="9220249" cy="4691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54" name="Google Shape;254;g3984c69527c_0_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13200" y="0"/>
            <a:ext cx="1977400" cy="49435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g3984c69527c_0_62"/>
          <p:cNvSpPr txBox="1"/>
          <p:nvPr/>
        </p:nvSpPr>
        <p:spPr>
          <a:xfrm>
            <a:off x="171899" y="42647"/>
            <a:ext cx="374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b="0" i="0" lang="es-CL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PROYECTO “i-TEC”</a:t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256" name="Google Shape;256;g3984c69527c_0_62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57" name="Google Shape;257;g3984c69527c_0_62" title="bd.png"/>
          <p:cNvPicPr preferRelativeResize="0"/>
          <p:nvPr/>
        </p:nvPicPr>
        <p:blipFill rotWithShape="1">
          <a:blip r:embed="rId4">
            <a:alphaModFix/>
          </a:blip>
          <a:srcRect b="3809" l="0" r="0" t="0"/>
          <a:stretch/>
        </p:blipFill>
        <p:spPr>
          <a:xfrm>
            <a:off x="6411925" y="1187950"/>
            <a:ext cx="5002300" cy="541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g3984c69527c_0_62"/>
          <p:cNvSpPr/>
          <p:nvPr/>
        </p:nvSpPr>
        <p:spPr>
          <a:xfrm>
            <a:off x="308925" y="2117025"/>
            <a:ext cx="4373400" cy="2967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g3984c69527c_0_62"/>
          <p:cNvSpPr txBox="1"/>
          <p:nvPr/>
        </p:nvSpPr>
        <p:spPr>
          <a:xfrm>
            <a:off x="493725" y="1552375"/>
            <a:ext cx="4188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s-CL" sz="2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Base de Datos de Trazabilidad NFC</a:t>
            </a:r>
            <a:endParaRPr b="0" i="0" sz="17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g3984c69527c_0_62"/>
          <p:cNvSpPr txBox="1"/>
          <p:nvPr/>
        </p:nvSpPr>
        <p:spPr>
          <a:xfrm>
            <a:off x="493725" y="2346625"/>
            <a:ext cx="39936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L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Esta base de datos establece un sistema completo de </a:t>
            </a:r>
            <a:r>
              <a:rPr b="1" i="0" lang="es-CL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Gestión de Activos e Inventario</a:t>
            </a:r>
            <a:r>
              <a:rPr b="0" i="0" lang="es-CL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utilizando la tecnología </a:t>
            </a:r>
            <a:r>
              <a:rPr b="1" i="0" lang="es-CL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NFC</a:t>
            </a:r>
            <a:r>
              <a:rPr b="0" i="0" lang="es-CL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como mecanismo de registro fundamental. El diseño se centra en la tabla de </a:t>
            </a:r>
            <a:r>
              <a:rPr b="1" i="0" lang="es-CL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productos</a:t>
            </a:r>
            <a:r>
              <a:rPr b="0" i="0" lang="es-CL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(el qué) y la tabla de </a:t>
            </a:r>
            <a:r>
              <a:rPr b="1" i="0" lang="es-CL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usuarios</a:t>
            </a:r>
            <a:r>
              <a:rPr b="0" i="0" lang="es-CL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(el quién), respaldadas por catálogos. La clave de la trazabilidad reside en la tabla </a:t>
            </a:r>
            <a:r>
              <a:rPr b="1" i="0" lang="es-CL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nfc_readings</a:t>
            </a:r>
            <a:r>
              <a:rPr b="0" i="0" lang="es-CL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que captura el dato crudo del contacto NFC, el cual alimenta directamente al </a:t>
            </a:r>
            <a:r>
              <a:rPr b="1" i="0" lang="es-CL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historico_asignaciones</a:t>
            </a:r>
            <a:r>
              <a:rPr b="0" i="0" lang="es-CL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b="1" i="0" lang="es-CL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mantenimientos</a:t>
            </a:r>
            <a:r>
              <a:rPr b="0" i="0" lang="es-CL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para crear un registro auditable, rápido y libre de errores de cada movimiento del activo.</a:t>
            </a:r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g3984c69527c_0_62"/>
          <p:cNvSpPr txBox="1"/>
          <p:nvPr/>
        </p:nvSpPr>
        <p:spPr>
          <a:xfrm>
            <a:off x="1655625" y="276550"/>
            <a:ext cx="8129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CL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Modelo de datos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66" name="Google Shape;266;g3984c69527c_0_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13200" y="0"/>
            <a:ext cx="1977400" cy="49435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g3984c69527c_0_68"/>
          <p:cNvSpPr txBox="1"/>
          <p:nvPr/>
        </p:nvSpPr>
        <p:spPr>
          <a:xfrm>
            <a:off x="171899" y="42647"/>
            <a:ext cx="374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b="0" i="0" lang="es-CL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PROYECTO “i-TEC”</a:t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268" name="Google Shape;268;g3984c69527c_0_68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EscuelaIT Duoc UC - Escuela de Informática y Telecomunicaciones Duoc UC - Duoc  UC | LinkedIn" id="269" name="Google Shape;269;g3984c69527c_0_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g3984c69527c_0_68"/>
          <p:cNvSpPr txBox="1"/>
          <p:nvPr/>
        </p:nvSpPr>
        <p:spPr>
          <a:xfrm>
            <a:off x="3862450" y="207550"/>
            <a:ext cx="4792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CL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Tecnologías utilizadas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1" name="Google Shape;271;g3984c69527c_0_68" title="tecnologia_nfc.png"/>
          <p:cNvPicPr preferRelativeResize="0"/>
          <p:nvPr/>
        </p:nvPicPr>
        <p:blipFill rotWithShape="1">
          <a:blip r:embed="rId4">
            <a:alphaModFix/>
          </a:blip>
          <a:srcRect b="15122" l="13139" r="12289" t="15122"/>
          <a:stretch/>
        </p:blipFill>
        <p:spPr>
          <a:xfrm>
            <a:off x="6284050" y="1377150"/>
            <a:ext cx="4732851" cy="47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g3984c69527c_0_68"/>
          <p:cNvSpPr/>
          <p:nvPr/>
        </p:nvSpPr>
        <p:spPr>
          <a:xfrm>
            <a:off x="136200" y="1675550"/>
            <a:ext cx="5010000" cy="4425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g3984c69527c_0_68"/>
          <p:cNvSpPr txBox="1"/>
          <p:nvPr/>
        </p:nvSpPr>
        <p:spPr>
          <a:xfrm>
            <a:off x="392850" y="1892300"/>
            <a:ext cx="4496700" cy="37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-CL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NFC: Gestión de Activos por Contacto</a:t>
            </a:r>
            <a:endParaRPr b="1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comunicación de campo cercano </a:t>
            </a:r>
            <a:r>
              <a:rPr b="1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(NFC)</a:t>
            </a:r>
            <a:r>
              <a:rPr b="0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es una tecnología inalámbrica de corto alcance que permite la </a:t>
            </a:r>
            <a:r>
              <a:rPr b="0" i="0" lang="es-CL" sz="12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transferencia instantánea de datos</a:t>
            </a:r>
            <a:r>
              <a:rPr b="0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al acercar dos dispositivos (máx. 2 cm).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-CL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Funcionamiento Básico:</a:t>
            </a:r>
            <a:endParaRPr b="1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b="1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Activación:</a:t>
            </a:r>
            <a:r>
              <a:rPr b="0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El </a:t>
            </a:r>
            <a:r>
              <a:rPr b="0" i="1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smartphone</a:t>
            </a:r>
            <a:r>
              <a:rPr b="0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 lector NFC (</a:t>
            </a:r>
            <a:r>
              <a:rPr b="1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Activo</a:t>
            </a:r>
            <a:r>
              <a:rPr b="0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genera un campo electromagnético.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b="1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Identificación:</a:t>
            </a:r>
            <a:r>
              <a:rPr b="0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El </a:t>
            </a:r>
            <a:r>
              <a:rPr b="0" i="1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tag</a:t>
            </a:r>
            <a:r>
              <a:rPr b="0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NFC redondo (</a:t>
            </a:r>
            <a:r>
              <a:rPr b="1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Pasivo</a:t>
            </a:r>
            <a:r>
              <a:rPr b="0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sin batería) se alimenta de ese campo y envía su </a:t>
            </a:r>
            <a:r>
              <a:rPr b="1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 único</a:t>
            </a:r>
            <a:r>
              <a:rPr b="0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b="1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Resultado:</a:t>
            </a:r>
            <a:r>
              <a:rPr b="0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Permite el </a:t>
            </a:r>
            <a:r>
              <a:rPr b="1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registro rápido y sin errores</a:t>
            </a:r>
            <a:r>
              <a:rPr b="0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activos, eliminando la entrada manual de datos.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CL" sz="12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 el método "toca y registra"  en tiempo real.</a:t>
            </a:r>
            <a:endParaRPr b="0" i="0" sz="12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78" name="Google Shape;278;g3984c69527c_0_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13200" y="0"/>
            <a:ext cx="1977400" cy="49435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g3984c69527c_0_74"/>
          <p:cNvSpPr txBox="1"/>
          <p:nvPr/>
        </p:nvSpPr>
        <p:spPr>
          <a:xfrm>
            <a:off x="171899" y="42647"/>
            <a:ext cx="374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b="0" i="0" lang="es-CL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PROYECTO “i-TEC”</a:t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280" name="Google Shape;280;g3984c69527c_0_74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81" name="Google Shape;281;g3984c69527c_0_74"/>
          <p:cNvSpPr txBox="1"/>
          <p:nvPr/>
        </p:nvSpPr>
        <p:spPr>
          <a:xfrm>
            <a:off x="1" y="2707792"/>
            <a:ext cx="12192000" cy="1139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s-CL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DEMOSTRACIÓN DEL RESULTADO DEL PROYECTO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984c69527c_0_80"/>
          <p:cNvSpPr/>
          <p:nvPr/>
        </p:nvSpPr>
        <p:spPr>
          <a:xfrm>
            <a:off x="6981400" y="1492400"/>
            <a:ext cx="5209200" cy="2443500"/>
          </a:xfrm>
          <a:prstGeom prst="roundRect">
            <a:avLst>
              <a:gd fmla="val 16667" name="adj"/>
            </a:avLst>
          </a:prstGeom>
          <a:solidFill>
            <a:srgbClr val="000000">
              <a:alpha val="0"/>
            </a:srgbClr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7" name="Google Shape;287;g3984c69527c_0_80"/>
          <p:cNvSpPr/>
          <p:nvPr/>
        </p:nvSpPr>
        <p:spPr>
          <a:xfrm>
            <a:off x="171900" y="1542075"/>
            <a:ext cx="6533100" cy="2443500"/>
          </a:xfrm>
          <a:prstGeom prst="roundRect">
            <a:avLst>
              <a:gd fmla="val 16667" name="adj"/>
            </a:avLst>
          </a:prstGeom>
          <a:solidFill>
            <a:srgbClr val="000000">
              <a:alpha val="0"/>
            </a:srgbClr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EscuelaIT Duoc UC - Escuela de Informática y Telecomunicaciones Duoc UC - Duoc  UC | LinkedIn" id="288" name="Google Shape;288;g3984c69527c_0_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13200" y="0"/>
            <a:ext cx="1977400" cy="49435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g3984c69527c_0_80"/>
          <p:cNvSpPr txBox="1"/>
          <p:nvPr/>
        </p:nvSpPr>
        <p:spPr>
          <a:xfrm>
            <a:off x="171899" y="42647"/>
            <a:ext cx="374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b="0" i="0" lang="es-CL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PROYECTO “i-TEC”</a:t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290" name="Google Shape;290;g3984c69527c_0_80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91" name="Google Shape;291;g3984c69527c_0_80"/>
          <p:cNvSpPr txBox="1"/>
          <p:nvPr/>
        </p:nvSpPr>
        <p:spPr>
          <a:xfrm>
            <a:off x="3862450" y="207550"/>
            <a:ext cx="4792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CL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Tecnico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2" name="Google Shape;292;g3984c69527c_0_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25700" y="1799325"/>
            <a:ext cx="4792798" cy="182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g3984c69527c_0_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70775" y="1765750"/>
            <a:ext cx="3566902" cy="189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g3984c69527c_0_8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53690" y="4399725"/>
            <a:ext cx="6315360" cy="215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g3984c69527c_0_80"/>
          <p:cNvSpPr/>
          <p:nvPr/>
        </p:nvSpPr>
        <p:spPr>
          <a:xfrm>
            <a:off x="3706975" y="4253925"/>
            <a:ext cx="8330700" cy="2443500"/>
          </a:xfrm>
          <a:prstGeom prst="roundRect">
            <a:avLst>
              <a:gd fmla="val 16667" name="adj"/>
            </a:avLst>
          </a:prstGeom>
          <a:solidFill>
            <a:srgbClr val="000000">
              <a:alpha val="0"/>
            </a:srgbClr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300" name="Google Shape;300;g3984c69527c_0_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13200" y="0"/>
            <a:ext cx="1977400" cy="49435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g3984c69527c_0_86"/>
          <p:cNvSpPr txBox="1"/>
          <p:nvPr/>
        </p:nvSpPr>
        <p:spPr>
          <a:xfrm>
            <a:off x="171899" y="42647"/>
            <a:ext cx="374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b="0" i="0" lang="es-CL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PROYECTO “i-TEC”</a:t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02" name="Google Shape;302;g3984c69527c_0_86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03" name="Google Shape;303;g3984c69527c_0_86"/>
          <p:cNvSpPr txBox="1"/>
          <p:nvPr/>
        </p:nvSpPr>
        <p:spPr>
          <a:xfrm>
            <a:off x="3862450" y="207550"/>
            <a:ext cx="4792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CL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Administrador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4" name="Google Shape;304;g3984c69527c_0_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03800" y="1227500"/>
            <a:ext cx="8502849" cy="2305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g3984c69527c_0_8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03799" y="3906796"/>
            <a:ext cx="8502849" cy="2225954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g3984c69527c_0_86"/>
          <p:cNvSpPr/>
          <p:nvPr/>
        </p:nvSpPr>
        <p:spPr>
          <a:xfrm>
            <a:off x="308925" y="946650"/>
            <a:ext cx="11642100" cy="5564400"/>
          </a:xfrm>
          <a:prstGeom prst="roundRect">
            <a:avLst>
              <a:gd fmla="val 16667" name="adj"/>
            </a:avLst>
          </a:prstGeom>
          <a:solidFill>
            <a:srgbClr val="000000">
              <a:alpha val="0"/>
            </a:srgbClr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7" name="Google Shape;307;g3984c69527c_0_86"/>
          <p:cNvSpPr txBox="1"/>
          <p:nvPr/>
        </p:nvSpPr>
        <p:spPr>
          <a:xfrm>
            <a:off x="825250" y="1345500"/>
            <a:ext cx="1732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CL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Áreas</a:t>
            </a:r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984c69527c_0_92"/>
          <p:cNvSpPr/>
          <p:nvPr/>
        </p:nvSpPr>
        <p:spPr>
          <a:xfrm>
            <a:off x="308925" y="946650"/>
            <a:ext cx="11642100" cy="5564400"/>
          </a:xfrm>
          <a:prstGeom prst="roundRect">
            <a:avLst>
              <a:gd fmla="val 16667" name="adj"/>
            </a:avLst>
          </a:prstGeom>
          <a:solidFill>
            <a:srgbClr val="000000">
              <a:alpha val="0"/>
            </a:srgbClr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3" name="Google Shape;313;g3984c69527c_0_92"/>
          <p:cNvSpPr txBox="1"/>
          <p:nvPr/>
        </p:nvSpPr>
        <p:spPr>
          <a:xfrm>
            <a:off x="825250" y="1345500"/>
            <a:ext cx="1732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CL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Áreas</a:t>
            </a:r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EscuelaIT Duoc UC - Escuela de Informática y Telecomunicaciones Duoc UC - Duoc  UC | LinkedIn" id="314" name="Google Shape;314;g3984c69527c_0_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13200" y="0"/>
            <a:ext cx="1977400" cy="494350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g3984c69527c_0_92"/>
          <p:cNvSpPr txBox="1"/>
          <p:nvPr/>
        </p:nvSpPr>
        <p:spPr>
          <a:xfrm>
            <a:off x="171899" y="42647"/>
            <a:ext cx="374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b="0" i="0" lang="es-CL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PROYECTO “i-TEC”</a:t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16" name="Google Shape;316;g3984c69527c_0_92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17" name="Google Shape;317;g3984c69527c_0_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8650" y="2034700"/>
            <a:ext cx="9776450" cy="40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322" name="Google Shape;322;g3984c69527c_0_1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13200" y="0"/>
            <a:ext cx="1977400" cy="49435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g3984c69527c_0_175"/>
          <p:cNvSpPr txBox="1"/>
          <p:nvPr/>
        </p:nvSpPr>
        <p:spPr>
          <a:xfrm>
            <a:off x="171899" y="42647"/>
            <a:ext cx="374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b="0" i="0" lang="es-CL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PROYECTO “i-TEC”</a:t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24" name="Google Shape;324;g3984c69527c_0_175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25" name="Google Shape;325;g3984c69527c_0_1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4275" y="1698513"/>
            <a:ext cx="3510676" cy="193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g3984c69527c_0_1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84177" y="1698525"/>
            <a:ext cx="4125423" cy="1934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g3984c69527c_0_17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29088" y="3872575"/>
            <a:ext cx="6460125" cy="2329950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g3984c69527c_0_175"/>
          <p:cNvSpPr/>
          <p:nvPr/>
        </p:nvSpPr>
        <p:spPr>
          <a:xfrm>
            <a:off x="308925" y="946650"/>
            <a:ext cx="11642100" cy="5564400"/>
          </a:xfrm>
          <a:prstGeom prst="roundRect">
            <a:avLst>
              <a:gd fmla="val 16667" name="adj"/>
            </a:avLst>
          </a:prstGeom>
          <a:solidFill>
            <a:srgbClr val="000000">
              <a:alpha val="0"/>
            </a:srgbClr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" name="Google Shape;329;g3984c69527c_0_175"/>
          <p:cNvSpPr txBox="1"/>
          <p:nvPr/>
        </p:nvSpPr>
        <p:spPr>
          <a:xfrm>
            <a:off x="825250" y="1345500"/>
            <a:ext cx="1732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CL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Mantenimiento</a:t>
            </a:r>
            <a:endParaRPr b="0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334" name="Google Shape;334;g3984c69527c_0_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g3984c69527c_0_23"/>
          <p:cNvSpPr txBox="1"/>
          <p:nvPr/>
        </p:nvSpPr>
        <p:spPr>
          <a:xfrm>
            <a:off x="146127" y="388695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s-CL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PROYECTO “I-TEC”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36" name="Google Shape;336;g3984c69527c_0_23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37" name="Google Shape;337;g3984c69527c_0_23"/>
          <p:cNvSpPr txBox="1"/>
          <p:nvPr/>
        </p:nvSpPr>
        <p:spPr>
          <a:xfrm>
            <a:off x="1" y="1459095"/>
            <a:ext cx="12192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s-CL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Resultados obtenidos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50" name="Google Shape;15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" name="Google Shape;151;p2"/>
          <p:cNvGrpSpPr/>
          <p:nvPr/>
        </p:nvGrpSpPr>
        <p:grpSpPr>
          <a:xfrm>
            <a:off x="5382725" y="992900"/>
            <a:ext cx="6202314" cy="3533973"/>
            <a:chOff x="0" y="0"/>
            <a:chExt cx="7633617" cy="4349505"/>
          </a:xfrm>
        </p:grpSpPr>
        <p:sp>
          <p:nvSpPr>
            <p:cNvPr id="152" name="Google Shape;152;p2"/>
            <p:cNvSpPr/>
            <p:nvPr/>
          </p:nvSpPr>
          <p:spPr>
            <a:xfrm>
              <a:off x="0" y="0"/>
              <a:ext cx="7633494" cy="2071186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6EA5DA"/>
                </a:gs>
                <a:gs pos="50000">
                  <a:srgbClr val="529BDA"/>
                </a:gs>
                <a:gs pos="100000">
                  <a:srgbClr val="4188C8"/>
                </a:gs>
              </a:gsLst>
              <a:lin ang="5400000" scaled="0"/>
            </a:gradFill>
            <a:ln>
              <a:noFill/>
            </a:ln>
            <a:effectLst>
              <a:outerShdw blurRad="46436" rotWithShape="0" algn="ctr" dir="5400000" dist="15479">
                <a:srgbClr val="000000">
                  <a:alpha val="62352"/>
                </a:srgbClr>
              </a:outerShdw>
            </a:effectLst>
          </p:spPr>
          <p:txBody>
            <a:bodyPr anchorCtr="0" anchor="ctr" bIns="74275" lIns="74275" spcFirstLastPara="1" rIns="74275" wrap="square" tIns="7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entury Gothic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3" name="Google Shape;153;p2"/>
            <p:cNvSpPr txBox="1"/>
            <p:nvPr/>
          </p:nvSpPr>
          <p:spPr>
            <a:xfrm>
              <a:off x="1733817" y="0"/>
              <a:ext cx="5899800" cy="207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3825" lIns="123825" spcFirstLastPara="1" rIns="123825" wrap="square" tIns="1238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250"/>
                <a:buFont typeface="Calibri"/>
                <a:buNone/>
              </a:pPr>
              <a:r>
                <a:rPr b="0" i="0" lang="es-CL" sz="32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Ignacio Gatica</a:t>
              </a:r>
              <a:endParaRPr b="0" i="0" sz="1137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-345685" lvl="1" marL="742967" marR="0" rtl="0" algn="l">
                <a:lnSpc>
                  <a:spcPct val="90000"/>
                </a:lnSpc>
                <a:spcBef>
                  <a:spcPts val="1138"/>
                </a:spcBef>
                <a:spcAft>
                  <a:spcPts val="0"/>
                </a:spcAft>
                <a:buClr>
                  <a:schemeClr val="lt1"/>
                </a:buClr>
                <a:buSzPts val="2519"/>
                <a:buFont typeface="Calibri"/>
                <a:buChar char="•"/>
              </a:pPr>
              <a:r>
                <a:rPr b="0" i="0" lang="es-CL" sz="2518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Desarrollador Fullstack</a:t>
              </a:r>
              <a:endParaRPr b="0" i="0" sz="1137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-345685" lvl="1" marL="742967" marR="0" rtl="0" algn="l">
                <a:lnSpc>
                  <a:spcPct val="90000"/>
                </a:lnSpc>
                <a:spcBef>
                  <a:spcPts val="378"/>
                </a:spcBef>
                <a:spcAft>
                  <a:spcPts val="0"/>
                </a:spcAft>
                <a:buClr>
                  <a:schemeClr val="lt1"/>
                </a:buClr>
                <a:buSzPts val="2519"/>
                <a:buFont typeface="Calibri"/>
                <a:buChar char="•"/>
              </a:pPr>
              <a:r>
                <a:rPr b="0" i="0" lang="es-CL" sz="2518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Desarrollar web y app móvil</a:t>
              </a:r>
              <a:endParaRPr b="0" i="0" sz="251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207118" y="207118"/>
              <a:ext cx="1526700" cy="1656900"/>
            </a:xfrm>
            <a:prstGeom prst="roundRect">
              <a:avLst>
                <a:gd fmla="val 10000" name="adj"/>
              </a:avLst>
            </a:prstGeom>
            <a:solidFill>
              <a:srgbClr val="C3D4EB"/>
            </a:solidFill>
            <a:ln>
              <a:noFill/>
            </a:ln>
            <a:effectLst>
              <a:outerShdw blurRad="46436" rotWithShape="0" algn="ctr" dir="5400000" dist="15479">
                <a:srgbClr val="000000">
                  <a:alpha val="62352"/>
                </a:srgbClr>
              </a:outerShdw>
            </a:effectLst>
          </p:spPr>
          <p:txBody>
            <a:bodyPr anchorCtr="0" anchor="ctr" bIns="74275" lIns="74275" spcFirstLastPara="1" rIns="74275" wrap="square" tIns="7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entury Gothic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0" y="2278305"/>
              <a:ext cx="7633494" cy="2071186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6EA5DA"/>
                </a:gs>
                <a:gs pos="50000">
                  <a:srgbClr val="529BDA"/>
                </a:gs>
                <a:gs pos="100000">
                  <a:srgbClr val="4188C8"/>
                </a:gs>
              </a:gsLst>
              <a:lin ang="5400000" scaled="0"/>
            </a:gradFill>
            <a:ln>
              <a:noFill/>
            </a:ln>
            <a:effectLst>
              <a:outerShdw blurRad="46436" rotWithShape="0" algn="ctr" dir="5400000" dist="15479">
                <a:srgbClr val="000000">
                  <a:alpha val="62352"/>
                </a:srgbClr>
              </a:outerShdw>
            </a:effectLst>
          </p:spPr>
          <p:txBody>
            <a:bodyPr anchorCtr="0" anchor="ctr" bIns="74275" lIns="74275" spcFirstLastPara="1" rIns="74275" wrap="square" tIns="7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entury Gothic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6" name="Google Shape;156;p2"/>
            <p:cNvSpPr txBox="1"/>
            <p:nvPr/>
          </p:nvSpPr>
          <p:spPr>
            <a:xfrm>
              <a:off x="1733817" y="2278305"/>
              <a:ext cx="5899800" cy="207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3825" lIns="123825" spcFirstLastPara="1" rIns="123825" wrap="square" tIns="1238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250"/>
                <a:buFont typeface="Calibri"/>
                <a:buNone/>
              </a:pPr>
              <a:r>
                <a:rPr b="0" i="0" lang="es-CL" sz="32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Juan José Buitrago</a:t>
              </a:r>
              <a:endParaRPr b="0" i="0" sz="1137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-345685" lvl="1" marL="742967" marR="0" rtl="0" algn="l">
                <a:lnSpc>
                  <a:spcPct val="90000"/>
                </a:lnSpc>
                <a:spcBef>
                  <a:spcPts val="1138"/>
                </a:spcBef>
                <a:spcAft>
                  <a:spcPts val="0"/>
                </a:spcAft>
                <a:buClr>
                  <a:schemeClr val="lt1"/>
                </a:buClr>
                <a:buSzPts val="2519"/>
                <a:buFont typeface="Calibri"/>
                <a:buChar char="•"/>
              </a:pPr>
              <a:r>
                <a:rPr b="0" i="0" lang="es-CL" sz="2518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Desarrollador Fullstack</a:t>
              </a:r>
              <a:endParaRPr b="0" i="0" sz="1137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-345685" lvl="1" marL="742967" marR="0" rtl="0" algn="l">
                <a:lnSpc>
                  <a:spcPct val="90000"/>
                </a:lnSpc>
                <a:spcBef>
                  <a:spcPts val="378"/>
                </a:spcBef>
                <a:spcAft>
                  <a:spcPts val="0"/>
                </a:spcAft>
                <a:buClr>
                  <a:schemeClr val="lt1"/>
                </a:buClr>
                <a:buSzPts val="2519"/>
                <a:buFont typeface="Calibri"/>
                <a:buChar char="•"/>
              </a:pPr>
              <a:r>
                <a:rPr b="0" i="0" lang="es-CL" sz="2518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Desarrollar web y app móvil</a:t>
              </a:r>
              <a:endParaRPr b="0" i="0" sz="251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207118" y="2485423"/>
              <a:ext cx="1526700" cy="1656900"/>
            </a:xfrm>
            <a:prstGeom prst="roundRect">
              <a:avLst>
                <a:gd fmla="val 10000" name="adj"/>
              </a:avLst>
            </a:prstGeom>
            <a:solidFill>
              <a:srgbClr val="C3D4EB"/>
            </a:solidFill>
            <a:ln>
              <a:noFill/>
            </a:ln>
            <a:effectLst>
              <a:outerShdw blurRad="46436" rotWithShape="0" algn="ctr" dir="5400000" dist="15479">
                <a:srgbClr val="000000">
                  <a:alpha val="62352"/>
                </a:srgbClr>
              </a:outerShdw>
            </a:effectLst>
          </p:spPr>
          <p:txBody>
            <a:bodyPr anchorCtr="0" anchor="ctr" bIns="74275" lIns="74275" spcFirstLastPara="1" rIns="74275" wrap="square" tIns="7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entury Gothic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58" name="Google Shape;158;p2"/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b="0" i="0" lang="es-CL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PROYECTO “i-TEC”</a:t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9" name="Google Shape;159;p2"/>
          <p:cNvSpPr txBox="1"/>
          <p:nvPr/>
        </p:nvSpPr>
        <p:spPr>
          <a:xfrm>
            <a:off x="238315" y="2101691"/>
            <a:ext cx="36090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b="0" i="0" lang="es-CL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INTEGRANTES DEL PROYECTO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0" name="Google Shape;160;p2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61" name="Google Shape;161;p2"/>
          <p:cNvGrpSpPr/>
          <p:nvPr/>
        </p:nvGrpSpPr>
        <p:grpSpPr>
          <a:xfrm>
            <a:off x="5382725" y="4781522"/>
            <a:ext cx="6202314" cy="1682850"/>
            <a:chOff x="0" y="2278305"/>
            <a:chExt cx="7633617" cy="2071200"/>
          </a:xfrm>
        </p:grpSpPr>
        <p:sp>
          <p:nvSpPr>
            <p:cNvPr id="162" name="Google Shape;162;p2"/>
            <p:cNvSpPr/>
            <p:nvPr/>
          </p:nvSpPr>
          <p:spPr>
            <a:xfrm>
              <a:off x="0" y="2278305"/>
              <a:ext cx="7633500" cy="2071200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6EA5DA"/>
                </a:gs>
                <a:gs pos="50000">
                  <a:srgbClr val="529BDA"/>
                </a:gs>
                <a:gs pos="100000">
                  <a:srgbClr val="4188C8"/>
                </a:gs>
              </a:gsLst>
              <a:lin ang="5400012" scaled="0"/>
            </a:gradFill>
            <a:ln>
              <a:noFill/>
            </a:ln>
            <a:effectLst>
              <a:outerShdw blurRad="46436" rotWithShape="0" algn="ctr" dir="5400000" dist="15479">
                <a:srgbClr val="000000">
                  <a:alpha val="62745"/>
                </a:srgbClr>
              </a:outerShdw>
            </a:effectLst>
          </p:spPr>
          <p:txBody>
            <a:bodyPr anchorCtr="0" anchor="ctr" bIns="74275" lIns="74275" spcFirstLastPara="1" rIns="74275" wrap="square" tIns="7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entury Gothic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3" name="Google Shape;163;p2"/>
            <p:cNvSpPr txBox="1"/>
            <p:nvPr/>
          </p:nvSpPr>
          <p:spPr>
            <a:xfrm>
              <a:off x="1733817" y="2278305"/>
              <a:ext cx="5899800" cy="207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3825" lIns="123825" spcFirstLastPara="1" rIns="123825" wrap="square" tIns="1238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250"/>
                <a:buFont typeface="Calibri"/>
                <a:buNone/>
              </a:pPr>
              <a:r>
                <a:rPr b="0" i="0" lang="es-CL" sz="32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Marco Sepúlveda</a:t>
              </a:r>
              <a:endParaRPr b="0" i="0" sz="1137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-345685" lvl="1" marL="742967" marR="0" rtl="0" algn="l">
                <a:lnSpc>
                  <a:spcPct val="90000"/>
                </a:lnSpc>
                <a:spcBef>
                  <a:spcPts val="1138"/>
                </a:spcBef>
                <a:spcAft>
                  <a:spcPts val="0"/>
                </a:spcAft>
                <a:buClr>
                  <a:schemeClr val="lt1"/>
                </a:buClr>
                <a:buSzPts val="2519"/>
                <a:buFont typeface="Calibri"/>
                <a:buChar char="•"/>
              </a:pPr>
              <a:r>
                <a:rPr b="0" i="0" lang="es-CL" sz="2518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Desarrollador Fullstack</a:t>
              </a:r>
              <a:endParaRPr b="0" i="0" sz="1137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-345685" lvl="1" marL="742967" marR="0" rtl="0" algn="l">
                <a:lnSpc>
                  <a:spcPct val="90000"/>
                </a:lnSpc>
                <a:spcBef>
                  <a:spcPts val="378"/>
                </a:spcBef>
                <a:spcAft>
                  <a:spcPts val="0"/>
                </a:spcAft>
                <a:buClr>
                  <a:schemeClr val="lt1"/>
                </a:buClr>
                <a:buSzPts val="2519"/>
                <a:buFont typeface="Calibri"/>
                <a:buChar char="•"/>
              </a:pPr>
              <a:r>
                <a:rPr b="0" i="0" lang="es-CL" sz="2518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Desarrollar web y app móvil</a:t>
              </a:r>
              <a:endParaRPr b="0" i="0" sz="251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207118" y="2485423"/>
              <a:ext cx="1526700" cy="1656900"/>
            </a:xfrm>
            <a:prstGeom prst="roundRect">
              <a:avLst>
                <a:gd fmla="val 10000" name="adj"/>
              </a:avLst>
            </a:prstGeom>
            <a:solidFill>
              <a:srgbClr val="C3D4EB"/>
            </a:solidFill>
            <a:ln>
              <a:noFill/>
            </a:ln>
            <a:effectLst>
              <a:outerShdw blurRad="46436" rotWithShape="0" algn="ctr" dir="5400000" dist="15479">
                <a:srgbClr val="000000">
                  <a:alpha val="62745"/>
                </a:srgbClr>
              </a:outerShdw>
            </a:effectLst>
          </p:spPr>
          <p:txBody>
            <a:bodyPr anchorCtr="0" anchor="ctr" bIns="74275" lIns="74275" spcFirstLastPara="1" rIns="74275" wrap="square" tIns="7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entury Gothic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  <p:transition spd="slow">
    <p:wipe dir="l"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342" name="Google Shape;342;g3984c69527c_0_1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g3984c69527c_0_186"/>
          <p:cNvSpPr txBox="1"/>
          <p:nvPr/>
        </p:nvSpPr>
        <p:spPr>
          <a:xfrm>
            <a:off x="146127" y="388695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s-CL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PROYECTO “I-TEC”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4" name="Google Shape;344;g3984c69527c_0_186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45" name="Google Shape;345;g3984c69527c_0_186"/>
          <p:cNvSpPr txBox="1"/>
          <p:nvPr/>
        </p:nvSpPr>
        <p:spPr>
          <a:xfrm>
            <a:off x="1016375" y="758000"/>
            <a:ext cx="85119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s-CL" sz="3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Obstáculos presentados</a:t>
            </a:r>
            <a:endParaRPr b="0" i="0" sz="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6" name="Google Shape;346;g3984c69527c_0_18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46401" y="2682650"/>
            <a:ext cx="6701300" cy="4065525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g3984c69527c_0_186"/>
          <p:cNvSpPr txBox="1"/>
          <p:nvPr/>
        </p:nvSpPr>
        <p:spPr>
          <a:xfrm>
            <a:off x="1325325" y="1584175"/>
            <a:ext cx="9250200" cy="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CL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El proyecto superó dos retos: la Disponibilidad de Usuarios Clave, que se resolvió con la fijación de días específicos de trabajo y la Complejidad de la Integración NFC, esencial para la eficiencia, requirió la asignación de un desarrollador dedicado. Adicionalmente, se implementó una contingencia con Códigos QR/Lectores de Barras para no detener la gestión de activos. Estas acciones aseguraron la continuidad del desarrollo y la funcionalidad del sistema.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352" name="Google Shape;352;g3984c69527c_0_19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g3984c69527c_0_194"/>
          <p:cNvSpPr txBox="1"/>
          <p:nvPr/>
        </p:nvSpPr>
        <p:spPr>
          <a:xfrm>
            <a:off x="146127" y="388695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s-CL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PROYECTO “I-TEC”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54" name="Google Shape;354;g3984c69527c_0_194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55" name="Google Shape;355;g3984c69527c_0_194"/>
          <p:cNvSpPr txBox="1"/>
          <p:nvPr/>
        </p:nvSpPr>
        <p:spPr>
          <a:xfrm>
            <a:off x="4476175" y="2227825"/>
            <a:ext cx="30000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PREGUNTAS DE LA COMISIÓN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69" name="Google Shape;16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"/>
          <p:cNvSpPr txBox="1"/>
          <p:nvPr/>
        </p:nvSpPr>
        <p:spPr>
          <a:xfrm>
            <a:off x="136188" y="36892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s-CL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PROYECTO “I-TEC”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3"/>
          <p:cNvSpPr txBox="1"/>
          <p:nvPr/>
        </p:nvSpPr>
        <p:spPr>
          <a:xfrm>
            <a:off x="0" y="1130849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0" i="0" lang="es-CL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DESCRIPCIÓN DEL PROYECTO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2" name="Google Shape;172;p3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3" name="Google Shape;173;p3"/>
          <p:cNvSpPr/>
          <p:nvPr/>
        </p:nvSpPr>
        <p:spPr>
          <a:xfrm>
            <a:off x="275400" y="1777350"/>
            <a:ext cx="5018400" cy="4866900"/>
          </a:xfrm>
          <a:prstGeom prst="roundRect">
            <a:avLst>
              <a:gd fmla="val 10901" name="adj"/>
            </a:avLst>
          </a:prstGeom>
          <a:solidFill>
            <a:srgbClr val="FFFFFF"/>
          </a:solidFill>
          <a:ln cap="flat" cmpd="sng" w="12700">
            <a:solidFill>
              <a:srgbClr val="4472C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CL" sz="2800" u="sng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Situación Actual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CL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Actualmente, la gestión de activos tecnológicos (hardware, software y soporte técnico) se realiza de manera manual o dispersa entre distintos documentos y planillas.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CL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Esto genera dificultades en el seguimiento del ciclo de vida de los equipos, duplicación de información, lentitud en la atención de solicitudes técnicas y falta de trazabilidad sobre los movimientos de los activos.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L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 existe una herramienta centralizada que integre la información y permita al personal de soporte y a los usuarios finales interactuar de forma eficiente con el inventario tecnológico y las solicitudes de mantenimiento.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sng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3"/>
          <p:cNvSpPr/>
          <p:nvPr/>
        </p:nvSpPr>
        <p:spPr>
          <a:xfrm>
            <a:off x="6634225" y="1777350"/>
            <a:ext cx="4656600" cy="4866900"/>
          </a:xfrm>
          <a:prstGeom prst="roundRect">
            <a:avLst>
              <a:gd fmla="val 10901" name="adj"/>
            </a:avLst>
          </a:prstGeom>
          <a:solidFill>
            <a:srgbClr val="FFFFFF"/>
          </a:solidFill>
          <a:ln cap="flat" cmpd="sng" w="12700">
            <a:solidFill>
              <a:srgbClr val="4472C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CL" sz="2800" u="sng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Propuesta de solución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sng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L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Implementar un sistema web centralizado para la gestión integral de activos tecnológicos (hardware, software y soporte técnico). La plataforma permitirá crear, modificar activos TI, seguimiento completo del despacho y mantención, gestionar solicitudes de usuarios, además generación de reportes. Como complemento, se desarrollará una </a:t>
            </a:r>
            <a:r>
              <a:rPr b="1" i="0" lang="es-CL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 móvil</a:t>
            </a:r>
            <a:r>
              <a:rPr b="0" i="0" lang="es-CL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para que el usuario final pueda </a:t>
            </a:r>
            <a:r>
              <a:rPr b="1" i="0" lang="es-CL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solicitar asistencia técnica y escanear códigos</a:t>
            </a:r>
            <a:r>
              <a:rPr b="0" i="0" lang="es-CL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(barras/QR/NFC), agilizando el registro de activos y solicitudes.</a:t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3"/>
          <p:cNvSpPr/>
          <p:nvPr/>
        </p:nvSpPr>
        <p:spPr>
          <a:xfrm>
            <a:off x="5456903" y="3736258"/>
            <a:ext cx="1140600" cy="757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wipe dir="l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80" name="Google Shape;18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4"/>
          <p:cNvSpPr txBox="1"/>
          <p:nvPr/>
        </p:nvSpPr>
        <p:spPr>
          <a:xfrm>
            <a:off x="136188" y="36892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s-CL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PROYECTO “I-TEC”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2" name="Google Shape;182;p4"/>
          <p:cNvSpPr txBox="1"/>
          <p:nvPr/>
        </p:nvSpPr>
        <p:spPr>
          <a:xfrm>
            <a:off x="-25" y="777804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0" i="0" lang="es-CL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Objetivo General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3" name="Google Shape;183;p4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4" name="Google Shape;184;p4"/>
          <p:cNvSpPr txBox="1"/>
          <p:nvPr/>
        </p:nvSpPr>
        <p:spPr>
          <a:xfrm>
            <a:off x="-24" y="2575521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0" i="0" lang="es-CL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Objetivos Específicos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4"/>
          <p:cNvSpPr/>
          <p:nvPr/>
        </p:nvSpPr>
        <p:spPr>
          <a:xfrm>
            <a:off x="614550" y="1424299"/>
            <a:ext cx="10962900" cy="1066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L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Desarrollar el sistema i-Tec, una plataforma web responsiva y aplicación móvil para la gestión integral de activos tecnológicos, que permita registrar, consultar, mover y reportar hardware y software mediante escaneo de códigos de barras, QR o NFC. </a:t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6" name="Google Shape;186;p4"/>
          <p:cNvSpPr/>
          <p:nvPr/>
        </p:nvSpPr>
        <p:spPr>
          <a:xfrm>
            <a:off x="408725" y="3306750"/>
            <a:ext cx="11374500" cy="3419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30200" lvl="0" marL="457200" marR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b="0" i="0" lang="es-CL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Analizar y definir los requisitos funcionales y no funcionales del sistema i-Tec.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b="0" i="0" lang="es-CL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Diseñar la base de datos relacional y la arquitectura del sistema, considerando la escalabilidad y seguridad.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b="0" i="0" lang="es-CL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Implementar el backend con Flask y MySQL/PostgreSQL, integrando los módulos de autenticación, gestión de usuarios y monitoreo de activos TI.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b="0" i="0" lang="es-CL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Desarrollar el frontend responsive con Bootstrap para web y la aplicación móvil para escaneo de códigos de barras, QR y NFC.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b="0" i="0" lang="es-CL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Implementar la funcionalidad de registro, consulta, actualización y eliminación de datos, así como la atención de solicitudes técnicas mediante roles definidos.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b="0" i="0" lang="es-CL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Desarrollar reportes exportables en PDF y Excel para la gestión de activos y el comportamiento de los usuarios.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b="0" i="0" lang="es-CL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Realizar pruebas de funcionalidad, usabilidad, integración y rendimiento del sistema.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b="0" i="0" lang="es-CL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Documentar el desarrollo, elaborando manuales de usuario y técnicos.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b="0" i="0" lang="es-CL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Desplegar el sistema en un entorno de producción simulado y verificar la correcta recepción de activos a través de la aplicación móvil.</a:t>
            </a:r>
            <a:endParaRPr b="0" i="0" sz="16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ransition spd="slow">
    <p:wipe dir="l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91" name="Google Shape;19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5"/>
          <p:cNvSpPr txBox="1"/>
          <p:nvPr/>
        </p:nvSpPr>
        <p:spPr>
          <a:xfrm>
            <a:off x="146127" y="388695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s-CL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PROYECTO “I-TEC”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3" name="Google Shape;193;p5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4" name="Google Shape;194;p5"/>
          <p:cNvSpPr txBox="1"/>
          <p:nvPr/>
        </p:nvSpPr>
        <p:spPr>
          <a:xfrm>
            <a:off x="0" y="1432655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CL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Alcances y limitaciones del proyecto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5"/>
          <p:cNvSpPr/>
          <p:nvPr/>
        </p:nvSpPr>
        <p:spPr>
          <a:xfrm>
            <a:off x="540950" y="1989700"/>
            <a:ext cx="11305500" cy="47271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2700">
            <a:solidFill>
              <a:srgbClr val="4472C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Alcances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0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Desarrollo de una plataforma web centralizada para la gestión de activos tecnológicos, incluyendo registro, consulta, actualización y eliminación de información.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0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Implementación de módulos de gestión de activos, gestión de usuarios y seguimiento de solicitudes técnicas.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0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Integración con tecnologías de escaneo de códigos (barras, QR, NFC) para agilizar los procesos de registro y movimiento de activos.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0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Creación de una aplicación móvil para que los usuarios finales puedan registrar solicitudes y escanear activos desde sus dispositivos.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Generación de reportes exportables (PDF y Excel) sobre activos, solicitudes y mantenimientos.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Limitaciones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s-CL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sistema será desplegado en un entorno simulado, sin conexión real con los sistemas corporativos existentes.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s-CL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app móvil estará disponible solo para Android en su versión inicial.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s-CL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 se incluye la integración con plataformas externas de gestión (por ejemplo, ERP o HelpDesk).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s-CL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solución se centrará en la gestión interna de activos TI, sin considerar compras o control presupuestario.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br>
              <a:rPr b="0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0" i="0" lang="es-CL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7916"/>
              </a:lnSpc>
              <a:spcBef>
                <a:spcPts val="1200"/>
              </a:spcBef>
              <a:spcAft>
                <a:spcPts val="8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wipe dir="l"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00" name="Google Shape;200;g3984c69527c_0_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g3984c69527c_0_7"/>
          <p:cNvSpPr txBox="1"/>
          <p:nvPr/>
        </p:nvSpPr>
        <p:spPr>
          <a:xfrm>
            <a:off x="2728125" y="758025"/>
            <a:ext cx="5229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CL" sz="3600" u="none" cap="none" strike="noStrike">
                <a:solidFill>
                  <a:schemeClr val="lt1"/>
                </a:solidFill>
                <a:highlight>
                  <a:srgbClr val="000000"/>
                </a:highlight>
                <a:latin typeface="Calibri"/>
                <a:ea typeface="Calibri"/>
                <a:cs typeface="Calibri"/>
                <a:sym typeface="Calibri"/>
              </a:rPr>
              <a:t>Metodología de trabajo</a:t>
            </a:r>
            <a:endParaRPr b="0" i="0" sz="1800" u="none" cap="none" strike="noStrike">
              <a:solidFill>
                <a:schemeClr val="lt1"/>
              </a:solidFill>
              <a:highlight>
                <a:srgbClr val="00000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2" name="Google Shape;202;g3984c69527c_0_7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3" name="Google Shape;203;g3984c69527c_0_7"/>
          <p:cNvSpPr/>
          <p:nvPr/>
        </p:nvSpPr>
        <p:spPr>
          <a:xfrm>
            <a:off x="79375" y="2209425"/>
            <a:ext cx="4952100" cy="3468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2700">
            <a:solidFill>
              <a:srgbClr val="4472C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-CL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 el desarrollo de nuestro proyecto utilizaremos la metodología tradicional de cascada, ya que no tendremos grandes cambios dentro del desarrollo.</a:t>
            </a:r>
            <a:endParaRPr b="1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CL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metodología de Cascada nos proporciona: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1" i="0" lang="es-CL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Estructura Clara y Predecible:</a:t>
            </a:r>
            <a:r>
              <a:rPr b="0" i="0" lang="es-CL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Fases secuenciales bien definidas, lo que facilita la medición del progreso y el control estricto de los plazos.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1" i="0" lang="es-CL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Documentación Rigurosa:</a:t>
            </a:r>
            <a:r>
              <a:rPr b="0" i="0" lang="es-CL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Se pone un fuerte énfasis en la documentación de cada fase (especialmente Diseño y Requisitos), lo que es crucial para el mantenimiento a largo plazo y la transferencia de conocimiento.</a:t>
            </a:r>
            <a:endParaRPr b="0" i="0" sz="17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3984c69527c_0_7"/>
          <p:cNvSpPr txBox="1"/>
          <p:nvPr/>
        </p:nvSpPr>
        <p:spPr>
          <a:xfrm>
            <a:off x="136188" y="36892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L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PROYECTO “I-TEC”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5" name="Google Shape;205;g3984c69527c_0_7" title="metodologia.png"/>
          <p:cNvPicPr preferRelativeResize="0"/>
          <p:nvPr/>
        </p:nvPicPr>
        <p:blipFill rotWithShape="1">
          <a:blip r:embed="rId4">
            <a:alphaModFix/>
          </a:blip>
          <a:srcRect b="0" l="0" r="0" t="24653"/>
          <a:stretch/>
        </p:blipFill>
        <p:spPr>
          <a:xfrm>
            <a:off x="5525806" y="1757700"/>
            <a:ext cx="6387750" cy="481285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g3984c69527c_0_7"/>
          <p:cNvSpPr/>
          <p:nvPr/>
        </p:nvSpPr>
        <p:spPr>
          <a:xfrm>
            <a:off x="79375" y="2209425"/>
            <a:ext cx="4952100" cy="462000"/>
          </a:xfrm>
          <a:prstGeom prst="rect">
            <a:avLst/>
          </a:prstGeom>
          <a:solidFill>
            <a:srgbClr val="073763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-CL" sz="1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Metodologia Cascada </a:t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11" name="Google Shape;211;g3984c69527c_0_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g3984c69527c_0_15"/>
          <p:cNvSpPr txBox="1"/>
          <p:nvPr/>
        </p:nvSpPr>
        <p:spPr>
          <a:xfrm>
            <a:off x="146127" y="388695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s-CL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PROYECTO “I-TEC”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3" name="Google Shape;213;g3984c69527c_0_15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4" name="Google Shape;214;g3984c69527c_0_15"/>
          <p:cNvSpPr txBox="1"/>
          <p:nvPr/>
        </p:nvSpPr>
        <p:spPr>
          <a:xfrm>
            <a:off x="136201" y="2493956"/>
            <a:ext cx="12192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CL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Cronograma para el desarrollo del proyecto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19" name="Google Shape;219;g385823c9a0d_0_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13200" y="0"/>
            <a:ext cx="1977400" cy="49435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g385823c9a0d_0_14"/>
          <p:cNvSpPr txBox="1"/>
          <p:nvPr/>
        </p:nvSpPr>
        <p:spPr>
          <a:xfrm>
            <a:off x="171899" y="42647"/>
            <a:ext cx="374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b="0" i="0" lang="es-CL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PROYECTO “i-TEC”</a:t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221" name="Google Shape;221;g385823c9a0d_0_14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22" name="Google Shape;222;g385823c9a0d_0_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69275" y="1577975"/>
            <a:ext cx="7265624" cy="451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27" name="Google Shape;227;g3984c69527c_0_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13200" y="0"/>
            <a:ext cx="1977400" cy="49435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g3984c69527c_0_39"/>
          <p:cNvSpPr txBox="1"/>
          <p:nvPr/>
        </p:nvSpPr>
        <p:spPr>
          <a:xfrm>
            <a:off x="171899" y="42647"/>
            <a:ext cx="374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b="0" i="0" lang="es-CL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PROYECTO “i-TEC”</a:t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229" name="Google Shape;229;g3984c69527c_0_39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30" name="Google Shape;230;g3984c69527c_0_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48127" y="1710600"/>
            <a:ext cx="5824022" cy="480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g3984c69527c_0_39"/>
          <p:cNvPicPr preferRelativeResize="0"/>
          <p:nvPr/>
        </p:nvPicPr>
        <p:blipFill rotWithShape="1">
          <a:blip r:embed="rId5">
            <a:alphaModFix/>
          </a:blip>
          <a:srcRect b="1359" l="80" r="-80" t="-1360"/>
          <a:stretch/>
        </p:blipFill>
        <p:spPr>
          <a:xfrm>
            <a:off x="2971539" y="1061644"/>
            <a:ext cx="5794174" cy="690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stela de condensación">
  <a:themeElements>
    <a:clrScheme name="Estela de condensación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2023-10-28T21:12:11Z</dcterms:created>
  <dc:creator>Gerardo Galan Cruz</dc:creator>
</cp:coreProperties>
</file>